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61" r:id="rId5"/>
    <p:sldId id="262" r:id="rId6"/>
    <p:sldId id="259" r:id="rId7"/>
    <p:sldId id="260"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10/31/2022</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10/31/2022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10/31/2022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10/31/2022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10/31/2022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10/31/2022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10/31/2022</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10/31/2022</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10/31/2022</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10/31/2022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10/31/2022</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10/31/2022</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1295399"/>
          </a:xfrm>
        </p:spPr>
        <p:txBody>
          <a:bodyPr>
            <a:normAutofit/>
          </a:bodyPr>
          <a:lstStyle/>
          <a:p>
            <a:pPr algn="ctr"/>
            <a:r>
              <a:rPr lang="en-IN" sz="2400" dirty="0" smtClean="0"/>
              <a:t>ARTS SCIENCE AND COMMERCE COLLEGE MOKHADA</a:t>
            </a:r>
            <a:endParaRPr lang="en-IN" sz="2400" dirty="0"/>
          </a:p>
        </p:txBody>
      </p:sp>
      <p:sp>
        <p:nvSpPr>
          <p:cNvPr id="3" name="Subtitle 2"/>
          <p:cNvSpPr>
            <a:spLocks noGrp="1"/>
          </p:cNvSpPr>
          <p:nvPr>
            <p:ph type="subTitle" idx="1"/>
          </p:nvPr>
        </p:nvSpPr>
        <p:spPr>
          <a:xfrm>
            <a:off x="685800" y="2286000"/>
            <a:ext cx="7772400" cy="2525311"/>
          </a:xfrm>
        </p:spPr>
        <p:txBody>
          <a:bodyPr>
            <a:normAutofit/>
          </a:bodyPr>
          <a:lstStyle/>
          <a:p>
            <a:pPr algn="ctr"/>
            <a:r>
              <a:rPr lang="en-IN" sz="4000" b="1" dirty="0" smtClean="0">
                <a:solidFill>
                  <a:schemeClr val="accent2"/>
                </a:solidFill>
              </a:rPr>
              <a:t>NOMENCLATURE OF OF ORGANIC COMPOUNDS</a:t>
            </a:r>
          </a:p>
          <a:p>
            <a:endParaRPr lang="en-IN" dirty="0" smtClean="0"/>
          </a:p>
          <a:p>
            <a:r>
              <a:rPr lang="en-IN" dirty="0" err="1" smtClean="0"/>
              <a:t>Mr.A.J.Gavande</a:t>
            </a:r>
            <a:endParaRPr lang="en-IN" dirty="0"/>
          </a:p>
        </p:txBody>
      </p:sp>
    </p:spTree>
    <p:extLst>
      <p:ext uri="{BB962C8B-B14F-4D97-AF65-F5344CB8AC3E}">
        <p14:creationId xmlns:p14="http://schemas.microsoft.com/office/powerpoint/2010/main" val="97458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 </a:t>
            </a:r>
            <a:r>
              <a:rPr lang="en-US" dirty="0"/>
              <a:t>The purpose of the IUPAC system of nomenclature is to establish an international standard of naming compounds to facilitate communication. The goal of the system is to give each structure a unique and unambiguous name, and to correlate each name with a unique and unambiguous structure.</a:t>
            </a:r>
            <a:endParaRPr lang="en-IN" dirty="0"/>
          </a:p>
        </p:txBody>
      </p:sp>
      <p:sp>
        <p:nvSpPr>
          <p:cNvPr id="3" name="Title 2"/>
          <p:cNvSpPr>
            <a:spLocks noGrp="1"/>
          </p:cNvSpPr>
          <p:nvPr>
            <p:ph type="title"/>
          </p:nvPr>
        </p:nvSpPr>
        <p:spPr/>
        <p:txBody>
          <a:bodyPr/>
          <a:lstStyle/>
          <a:p>
            <a:r>
              <a:rPr lang="en-US" dirty="0" smtClean="0"/>
              <a:t>Purpose of IUPAC System</a:t>
            </a:r>
            <a:endParaRPr lang="en-IN" dirty="0"/>
          </a:p>
        </p:txBody>
      </p:sp>
    </p:spTree>
    <p:extLst>
      <p:ext uri="{BB962C8B-B14F-4D97-AF65-F5344CB8AC3E}">
        <p14:creationId xmlns:p14="http://schemas.microsoft.com/office/powerpoint/2010/main" val="1448545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a:t>Alkanes and Cycloalkanes </a:t>
            </a:r>
            <a:r>
              <a:rPr lang="en-US" dirty="0" smtClean="0"/>
              <a:t> </a:t>
            </a:r>
            <a:r>
              <a:rPr lang="en-US" dirty="0"/>
              <a:t>are the family of saturated hydrocarbons, that is, molecules containing carbon and hydrogen connected by single bonds only</a:t>
            </a:r>
            <a:r>
              <a:rPr lang="en-US" dirty="0" smtClean="0"/>
              <a:t>.</a:t>
            </a:r>
          </a:p>
          <a:p>
            <a:pPr algn="just"/>
            <a:r>
              <a:rPr lang="en-US" dirty="0"/>
              <a:t>The names of alkanes and cycloalkanes are the root names </a:t>
            </a:r>
            <a:r>
              <a:rPr lang="en-US" dirty="0" smtClean="0"/>
              <a:t>of </a:t>
            </a:r>
            <a:r>
              <a:rPr lang="en-US" dirty="0"/>
              <a:t>organic compounds. Rings are designated by the prefix “</a:t>
            </a:r>
            <a:r>
              <a:rPr lang="en-US" dirty="0" err="1"/>
              <a:t>cyclo</a:t>
            </a:r>
            <a:r>
              <a:rPr lang="en-US" dirty="0"/>
              <a:t>”. </a:t>
            </a:r>
            <a:endParaRPr lang="en-IN" dirty="0"/>
          </a:p>
        </p:txBody>
      </p:sp>
      <p:sp>
        <p:nvSpPr>
          <p:cNvPr id="3" name="Title 2"/>
          <p:cNvSpPr>
            <a:spLocks noGrp="1"/>
          </p:cNvSpPr>
          <p:nvPr>
            <p:ph type="title"/>
          </p:nvPr>
        </p:nvSpPr>
        <p:spPr/>
        <p:txBody>
          <a:bodyPr/>
          <a:lstStyle/>
          <a:p>
            <a:r>
              <a:rPr lang="en-US" dirty="0"/>
              <a:t>Introduction</a:t>
            </a:r>
            <a:endParaRPr lang="en-IN" dirty="0"/>
          </a:p>
        </p:txBody>
      </p:sp>
    </p:spTree>
    <p:extLst>
      <p:ext uri="{BB962C8B-B14F-4D97-AF65-F5344CB8AC3E}">
        <p14:creationId xmlns:p14="http://schemas.microsoft.com/office/powerpoint/2010/main" val="2936816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599"/>
            <a:ext cx="8229600" cy="2895601"/>
          </a:xfrm>
        </p:spPr>
        <p:style>
          <a:lnRef idx="2">
            <a:schemeClr val="accent6">
              <a:shade val="50000"/>
            </a:schemeClr>
          </a:lnRef>
          <a:fillRef idx="1">
            <a:schemeClr val="accent6"/>
          </a:fillRef>
          <a:effectRef idx="0">
            <a:schemeClr val="accent6"/>
          </a:effectRef>
          <a:fontRef idx="minor">
            <a:schemeClr val="lt1"/>
          </a:fontRef>
        </p:style>
        <p:txBody>
          <a:bodyPr/>
          <a:lstStyle/>
          <a:p>
            <a:endParaRPr lang="en-IN" dirty="0" smtClean="0"/>
          </a:p>
          <a:p>
            <a:endParaRPr lang="en-IN" dirty="0"/>
          </a:p>
          <a:p>
            <a:endParaRPr lang="en-IN" dirty="0" smtClean="0"/>
          </a:p>
          <a:p>
            <a:r>
              <a:rPr lang="en-IN" dirty="0" smtClean="0">
                <a:solidFill>
                  <a:schemeClr val="accent1"/>
                </a:solidFill>
              </a:rPr>
              <a:t>Prefix</a:t>
            </a:r>
            <a:r>
              <a:rPr lang="en-IN" dirty="0" smtClean="0"/>
              <a:t> +Root Name/Parent Name + </a:t>
            </a:r>
            <a:r>
              <a:rPr lang="en-IN" dirty="0" smtClean="0">
                <a:solidFill>
                  <a:schemeClr val="accent1"/>
                </a:solidFill>
              </a:rPr>
              <a:t>Suffix </a:t>
            </a:r>
            <a:endParaRPr lang="en-IN" dirty="0">
              <a:solidFill>
                <a:schemeClr val="accent1"/>
              </a:solidFill>
            </a:endParaRPr>
          </a:p>
        </p:txBody>
      </p:sp>
      <p:sp>
        <p:nvSpPr>
          <p:cNvPr id="3" name="Title 2"/>
          <p:cNvSpPr>
            <a:spLocks noGrp="1"/>
          </p:cNvSpPr>
          <p:nvPr>
            <p:ph type="title"/>
          </p:nvPr>
        </p:nvSpPr>
        <p:spPr>
          <a:xfrm>
            <a:off x="457200" y="274638"/>
            <a:ext cx="8229600" cy="1249362"/>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r>
              <a:rPr lang="en-IN" dirty="0" smtClean="0"/>
              <a:t>General Structure of Nomenclature</a:t>
            </a:r>
            <a:endParaRPr lang="en-IN" dirty="0"/>
          </a:p>
        </p:txBody>
      </p:sp>
    </p:spTree>
    <p:extLst>
      <p:ext uri="{BB962C8B-B14F-4D97-AF65-F5344CB8AC3E}">
        <p14:creationId xmlns:p14="http://schemas.microsoft.com/office/powerpoint/2010/main" val="3522002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334000"/>
          </a:xfrm>
        </p:spPr>
        <p:txBody>
          <a:bodyPr/>
          <a:lstStyle/>
          <a:p>
            <a:pPr algn="just"/>
            <a:r>
              <a:rPr lang="en-US" sz="2000" dirty="0" smtClean="0">
                <a:solidFill>
                  <a:schemeClr val="accent1"/>
                </a:solidFill>
              </a:rPr>
              <a:t>Step </a:t>
            </a:r>
            <a:r>
              <a:rPr lang="en-US" sz="2000" dirty="0">
                <a:solidFill>
                  <a:schemeClr val="accent1"/>
                </a:solidFill>
              </a:rPr>
              <a:t>1</a:t>
            </a:r>
            <a:r>
              <a:rPr lang="en-US" sz="2000" dirty="0"/>
              <a:t>. Find the longest continuous carbon </a:t>
            </a:r>
            <a:r>
              <a:rPr lang="en-US" sz="2000" dirty="0" err="1" smtClean="0"/>
              <a:t>chain.Determine</a:t>
            </a:r>
            <a:r>
              <a:rPr lang="en-US" sz="2000" dirty="0" smtClean="0"/>
              <a:t> </a:t>
            </a:r>
            <a:r>
              <a:rPr lang="en-US" sz="2000" dirty="0"/>
              <a:t>the root name for this parent chain. </a:t>
            </a:r>
            <a:r>
              <a:rPr lang="en-US" sz="2000" dirty="0" smtClean="0"/>
              <a:t>When </a:t>
            </a:r>
            <a:r>
              <a:rPr lang="en-US" sz="2000" dirty="0"/>
              <a:t>there are two longest chains of equal length, use the chain with the greater number of substituents</a:t>
            </a:r>
            <a:r>
              <a:rPr lang="en-US" sz="2000" dirty="0" smtClean="0"/>
              <a:t>.</a:t>
            </a:r>
          </a:p>
          <a:p>
            <a:pPr algn="just"/>
            <a:r>
              <a:rPr lang="en-US" sz="2000" dirty="0" smtClean="0">
                <a:solidFill>
                  <a:schemeClr val="accent1"/>
                </a:solidFill>
              </a:rPr>
              <a:t>Step 2</a:t>
            </a:r>
            <a:r>
              <a:rPr lang="en-US" sz="2000" dirty="0" smtClean="0"/>
              <a:t>.Number </a:t>
            </a:r>
            <a:r>
              <a:rPr lang="en-US" sz="2000" dirty="0"/>
              <a:t>the chain in the direction such that the position number of the first substituent is the smaller number. If the first substituents from either end have the same number, then number so that the second substituent has the smaller number, etc.</a:t>
            </a:r>
            <a:endParaRPr lang="en-US" sz="2000" dirty="0" smtClean="0"/>
          </a:p>
          <a:p>
            <a:pPr algn="just"/>
            <a:r>
              <a:rPr lang="en-US" sz="2000" dirty="0" smtClean="0">
                <a:solidFill>
                  <a:schemeClr val="accent1"/>
                </a:solidFill>
              </a:rPr>
              <a:t>Step 3</a:t>
            </a:r>
            <a:r>
              <a:rPr lang="en-US" sz="2000" dirty="0" smtClean="0"/>
              <a:t>.Determine the </a:t>
            </a:r>
            <a:r>
              <a:rPr lang="en-US" sz="2000" dirty="0"/>
              <a:t>name and position number of each substituent</a:t>
            </a:r>
            <a:r>
              <a:rPr lang="en-US" sz="2000" dirty="0" smtClean="0"/>
              <a:t>.</a:t>
            </a:r>
          </a:p>
          <a:p>
            <a:pPr algn="just"/>
            <a:r>
              <a:rPr lang="en-US" sz="2000" dirty="0">
                <a:solidFill>
                  <a:schemeClr val="accent1"/>
                </a:solidFill>
              </a:rPr>
              <a:t>Step 4</a:t>
            </a:r>
            <a:r>
              <a:rPr lang="en-US" sz="2000" dirty="0"/>
              <a:t>. Indicate the number of identical groups by the prefixes di, tri, tetra, </a:t>
            </a:r>
            <a:r>
              <a:rPr lang="en-US" sz="2000" dirty="0" smtClean="0"/>
              <a:t>etc.</a:t>
            </a:r>
          </a:p>
          <a:p>
            <a:pPr algn="just"/>
            <a:r>
              <a:rPr lang="en-IN" sz="2000" dirty="0" smtClean="0">
                <a:solidFill>
                  <a:schemeClr val="accent1"/>
                </a:solidFill>
              </a:rPr>
              <a:t>Step 5. </a:t>
            </a:r>
            <a:r>
              <a:rPr lang="en-US" sz="2000" dirty="0" smtClean="0"/>
              <a:t>Place </a:t>
            </a:r>
            <a:r>
              <a:rPr lang="en-US" sz="2000" dirty="0"/>
              <a:t>the position numbers and names of the substituent groups, in alphabetical order, before the root name.</a:t>
            </a:r>
            <a:endParaRPr lang="en-US" sz="2000" dirty="0" smtClean="0"/>
          </a:p>
          <a:p>
            <a:endParaRPr lang="en-US" dirty="0" smtClean="0"/>
          </a:p>
          <a:p>
            <a:endParaRPr lang="en-IN" dirty="0"/>
          </a:p>
        </p:txBody>
      </p:sp>
      <p:sp>
        <p:nvSpPr>
          <p:cNvPr id="3" name="Title 2"/>
          <p:cNvSpPr>
            <a:spLocks noGrp="1"/>
          </p:cNvSpPr>
          <p:nvPr>
            <p:ph type="title"/>
          </p:nvPr>
        </p:nvSpPr>
        <p:spPr>
          <a:xfrm>
            <a:off x="457200" y="274638"/>
            <a:ext cx="8229600" cy="792162"/>
          </a:xfrm>
        </p:spPr>
        <p:txBody>
          <a:bodyPr/>
          <a:lstStyle/>
          <a:p>
            <a:r>
              <a:rPr lang="en-IN" dirty="0" smtClean="0"/>
              <a:t>STEPS OF NOMENCLATURE</a:t>
            </a:r>
            <a:endParaRPr lang="en-IN" dirty="0"/>
          </a:p>
        </p:txBody>
      </p:sp>
    </p:spTree>
    <p:extLst>
      <p:ext uri="{BB962C8B-B14F-4D97-AF65-F5344CB8AC3E}">
        <p14:creationId xmlns:p14="http://schemas.microsoft.com/office/powerpoint/2010/main" val="4011108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b="1" dirty="0"/>
              <a:t>  </a:t>
            </a:r>
            <a:r>
              <a:rPr lang="en-US" sz="2000" b="1" dirty="0" smtClean="0"/>
              <a:t>        Functional </a:t>
            </a:r>
            <a:r>
              <a:rPr lang="en-US" sz="2000" b="1" dirty="0"/>
              <a:t>Groups Indicated By Prefix Or Suffix </a:t>
            </a:r>
            <a:endParaRPr lang="en-US" sz="2000" b="1" dirty="0" smtClean="0"/>
          </a:p>
          <a:p>
            <a:endParaRPr lang="en-US" sz="2000" dirty="0" smtClean="0"/>
          </a:p>
          <a:p>
            <a:r>
              <a:rPr lang="en-IN" sz="2000" b="1" dirty="0" smtClean="0"/>
              <a:t>Family </a:t>
            </a:r>
            <a:r>
              <a:rPr lang="en-IN" sz="2000" dirty="0" smtClean="0"/>
              <a:t>                   </a:t>
            </a:r>
            <a:r>
              <a:rPr lang="en-IN" sz="2000" b="1" dirty="0" smtClean="0"/>
              <a:t> Structure          Prefix  </a:t>
            </a:r>
            <a:r>
              <a:rPr lang="en-IN" sz="2000" dirty="0" smtClean="0"/>
              <a:t>           </a:t>
            </a:r>
            <a:r>
              <a:rPr lang="en-IN" sz="2000" b="1" dirty="0" smtClean="0"/>
              <a:t>Suffix</a:t>
            </a:r>
          </a:p>
          <a:p>
            <a:pPr marL="109728" indent="0">
              <a:buNone/>
            </a:pPr>
            <a:endParaRPr lang="en-IN" sz="2000" dirty="0" smtClean="0"/>
          </a:p>
          <a:p>
            <a:r>
              <a:rPr lang="en-IN" sz="2000" dirty="0" smtClean="0"/>
              <a:t>Carboxylic Acid       RCOOH             </a:t>
            </a:r>
            <a:r>
              <a:rPr lang="en-IN" sz="2000" dirty="0" err="1" smtClean="0"/>
              <a:t>carboxy</a:t>
            </a:r>
            <a:r>
              <a:rPr lang="en-IN" sz="2000" dirty="0" smtClean="0"/>
              <a:t>-       </a:t>
            </a:r>
            <a:r>
              <a:rPr lang="en-IN" sz="2000" dirty="0" err="1" smtClean="0"/>
              <a:t>oic</a:t>
            </a:r>
            <a:r>
              <a:rPr lang="en-IN" sz="2000" dirty="0" smtClean="0"/>
              <a:t> acid</a:t>
            </a:r>
          </a:p>
          <a:p>
            <a:endParaRPr lang="en-IN" sz="2000" dirty="0" smtClean="0"/>
          </a:p>
          <a:p>
            <a:r>
              <a:rPr lang="en-IN" sz="2000" dirty="0" smtClean="0"/>
              <a:t>Aldehyde                 RCHO               </a:t>
            </a:r>
            <a:r>
              <a:rPr lang="en-IN" sz="2000" dirty="0" err="1" smtClean="0"/>
              <a:t>oxo</a:t>
            </a:r>
            <a:r>
              <a:rPr lang="en-IN" sz="2000" dirty="0" smtClean="0"/>
              <a:t>-             al</a:t>
            </a:r>
          </a:p>
          <a:p>
            <a:endParaRPr lang="en-IN" sz="2000" dirty="0" smtClean="0"/>
          </a:p>
          <a:p>
            <a:r>
              <a:rPr lang="en-IN" sz="2000" dirty="0" smtClean="0"/>
              <a:t>Ketone                     RCOR               </a:t>
            </a:r>
            <a:r>
              <a:rPr lang="en-IN" sz="2000" dirty="0" err="1" smtClean="0"/>
              <a:t>oxo</a:t>
            </a:r>
            <a:r>
              <a:rPr lang="en-IN" sz="2000" dirty="0" smtClean="0"/>
              <a:t>               one</a:t>
            </a:r>
          </a:p>
          <a:p>
            <a:endParaRPr lang="en-IN" sz="2000" dirty="0" smtClean="0"/>
          </a:p>
          <a:p>
            <a:r>
              <a:rPr lang="en-IN" sz="2000" dirty="0" smtClean="0"/>
              <a:t>Alcohol                    ROH                 </a:t>
            </a:r>
            <a:r>
              <a:rPr lang="en-IN" sz="2000" dirty="0" err="1" smtClean="0"/>
              <a:t>hydroxy</a:t>
            </a:r>
            <a:r>
              <a:rPr lang="en-IN" sz="2000" dirty="0" smtClean="0"/>
              <a:t>         </a:t>
            </a:r>
            <a:r>
              <a:rPr lang="en-IN" sz="2000" dirty="0" err="1" smtClean="0"/>
              <a:t>ol</a:t>
            </a:r>
            <a:endParaRPr lang="en-IN" sz="2000" dirty="0" smtClean="0"/>
          </a:p>
          <a:p>
            <a:pPr marL="109728" indent="0">
              <a:buNone/>
            </a:pPr>
            <a:endParaRPr lang="en-IN" sz="2000" dirty="0" smtClean="0"/>
          </a:p>
        </p:txBody>
      </p:sp>
      <p:sp>
        <p:nvSpPr>
          <p:cNvPr id="3" name="Title 2"/>
          <p:cNvSpPr>
            <a:spLocks noGrp="1"/>
          </p:cNvSpPr>
          <p:nvPr>
            <p:ph type="title"/>
          </p:nvPr>
        </p:nvSpPr>
        <p:spPr>
          <a:xfrm>
            <a:off x="457200" y="152400"/>
            <a:ext cx="8229600" cy="1143000"/>
          </a:xfrm>
          <a:solidFill>
            <a:schemeClr val="accent1"/>
          </a:solidFill>
        </p:spPr>
        <p:txBody>
          <a:bodyPr>
            <a:normAutofit fontScale="90000"/>
          </a:bodyPr>
          <a:lstStyle/>
          <a:p>
            <a:r>
              <a:rPr lang="en-US" sz="3100" b="0" dirty="0">
                <a:solidFill>
                  <a:srgbClr val="FF0000"/>
                </a:solidFill>
              </a:rPr>
              <a:t>Nomenclature of Molecules</a:t>
            </a:r>
            <a:r>
              <a:rPr lang="en-US" b="0" dirty="0">
                <a:solidFill>
                  <a:srgbClr val="FF0000"/>
                </a:solidFill>
              </a:rPr>
              <a:t> </a:t>
            </a:r>
            <a:r>
              <a:rPr lang="en-US" sz="3100" b="0" dirty="0">
                <a:solidFill>
                  <a:srgbClr val="FF0000"/>
                </a:solidFill>
              </a:rPr>
              <a:t>Containing Substituents and Functional Groups</a:t>
            </a:r>
            <a:endParaRPr lang="en-IN" sz="3100" b="0" dirty="0">
              <a:solidFill>
                <a:srgbClr val="FF0000"/>
              </a:solidFill>
            </a:endParaRPr>
          </a:p>
        </p:txBody>
      </p:sp>
    </p:spTree>
    <p:extLst>
      <p:ext uri="{BB962C8B-B14F-4D97-AF65-F5344CB8AC3E}">
        <p14:creationId xmlns:p14="http://schemas.microsoft.com/office/powerpoint/2010/main" val="849453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762000"/>
          </a:xfrm>
        </p:spPr>
        <p:txBody>
          <a:bodyPr>
            <a:normAutofit/>
          </a:bodyPr>
          <a:lstStyle/>
          <a:p>
            <a:pPr algn="ctr"/>
            <a:r>
              <a:rPr lang="en-US" sz="2400" dirty="0"/>
              <a:t>Functional Groups Indicated By Suffix Only</a:t>
            </a:r>
            <a:endParaRPr lang="en-IN" sz="2400" dirty="0"/>
          </a:p>
        </p:txBody>
      </p:sp>
      <p:sp>
        <p:nvSpPr>
          <p:cNvPr id="3" name="Subtitle 2"/>
          <p:cNvSpPr>
            <a:spLocks noGrp="1"/>
          </p:cNvSpPr>
          <p:nvPr>
            <p:ph type="subTitle" idx="1"/>
          </p:nvPr>
        </p:nvSpPr>
        <p:spPr>
          <a:xfrm>
            <a:off x="685800" y="1905000"/>
            <a:ext cx="7772400" cy="2906311"/>
          </a:xfrm>
        </p:spPr>
        <p:txBody>
          <a:bodyPr/>
          <a:lstStyle/>
          <a:p>
            <a:pPr algn="l"/>
            <a:r>
              <a:rPr lang="en-IN" dirty="0" smtClean="0"/>
              <a:t>Functional Group             Suffix </a:t>
            </a:r>
          </a:p>
          <a:p>
            <a:pPr algn="l"/>
            <a:r>
              <a:rPr lang="en-IN" dirty="0" smtClean="0"/>
              <a:t>    Alkane                        -</a:t>
            </a:r>
            <a:r>
              <a:rPr lang="en-IN" dirty="0" err="1" smtClean="0"/>
              <a:t>ane</a:t>
            </a:r>
            <a:r>
              <a:rPr lang="en-IN" dirty="0" smtClean="0"/>
              <a:t> </a:t>
            </a:r>
          </a:p>
          <a:p>
            <a:pPr algn="l"/>
            <a:r>
              <a:rPr lang="en-IN" dirty="0" smtClean="0"/>
              <a:t>    Alkene                        -</a:t>
            </a:r>
            <a:r>
              <a:rPr lang="en-IN" dirty="0" err="1" smtClean="0"/>
              <a:t>ene</a:t>
            </a:r>
            <a:endParaRPr lang="en-IN" dirty="0" smtClean="0"/>
          </a:p>
          <a:p>
            <a:pPr algn="l"/>
            <a:r>
              <a:rPr lang="en-IN" dirty="0" smtClean="0"/>
              <a:t>    </a:t>
            </a:r>
            <a:r>
              <a:rPr lang="en-IN" smtClean="0"/>
              <a:t>Alkyne                        -</a:t>
            </a:r>
            <a:r>
              <a:rPr lang="en-IN" dirty="0" err="1" smtClean="0"/>
              <a:t>yne</a:t>
            </a:r>
            <a:endParaRPr lang="en-IN" dirty="0"/>
          </a:p>
        </p:txBody>
      </p:sp>
    </p:spTree>
    <p:extLst>
      <p:ext uri="{BB962C8B-B14F-4D97-AF65-F5344CB8AC3E}">
        <p14:creationId xmlns:p14="http://schemas.microsoft.com/office/powerpoint/2010/main" val="1099351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3547872"/>
          </a:xfrm>
        </p:spPr>
        <p:txBody>
          <a:bodyPr>
            <a:normAutofit/>
          </a:bodyPr>
          <a:lstStyle/>
          <a:p>
            <a:r>
              <a:rPr lang="en-IN" sz="2400" dirty="0" smtClean="0"/>
              <a:t>Substituent            Structure              Prefix</a:t>
            </a:r>
          </a:p>
          <a:p>
            <a:r>
              <a:rPr lang="en-US" sz="2400" dirty="0"/>
              <a:t>Alkyl </a:t>
            </a:r>
            <a:r>
              <a:rPr lang="en-US" sz="2400" dirty="0" smtClean="0"/>
              <a:t>                       </a:t>
            </a:r>
            <a:r>
              <a:rPr lang="en-US" sz="2400" dirty="0"/>
              <a:t>R— </a:t>
            </a:r>
            <a:r>
              <a:rPr lang="en-US" sz="2400" dirty="0" smtClean="0"/>
              <a:t>                    alkyl</a:t>
            </a:r>
          </a:p>
          <a:p>
            <a:r>
              <a:rPr lang="en-IN" sz="2400" dirty="0" err="1"/>
              <a:t>Alkoxy</a:t>
            </a:r>
            <a:r>
              <a:rPr lang="en-IN" sz="2400" dirty="0"/>
              <a:t> </a:t>
            </a:r>
            <a:r>
              <a:rPr lang="en-IN" sz="2400" dirty="0" smtClean="0"/>
              <a:t>                    R</a:t>
            </a:r>
            <a:r>
              <a:rPr lang="en-IN" sz="2400" dirty="0"/>
              <a:t>— O </a:t>
            </a:r>
            <a:r>
              <a:rPr lang="en-IN" sz="2400" dirty="0" smtClean="0"/>
              <a:t>—              </a:t>
            </a:r>
            <a:r>
              <a:rPr lang="en-IN" sz="2400" dirty="0" err="1" smtClean="0"/>
              <a:t>alkoxy</a:t>
            </a:r>
            <a:r>
              <a:rPr lang="en-IN" sz="2400" dirty="0" smtClean="0"/>
              <a:t>- </a:t>
            </a:r>
          </a:p>
          <a:p>
            <a:r>
              <a:rPr lang="en-IN" sz="2400" dirty="0"/>
              <a:t>Halogen </a:t>
            </a:r>
            <a:r>
              <a:rPr lang="en-IN" sz="2400" dirty="0" smtClean="0"/>
              <a:t>                  F </a:t>
            </a:r>
            <a:r>
              <a:rPr lang="en-IN" sz="2400" dirty="0"/>
              <a:t>— </a:t>
            </a:r>
            <a:r>
              <a:rPr lang="en-IN" sz="2400" dirty="0" smtClean="0"/>
              <a:t>                    </a:t>
            </a:r>
            <a:r>
              <a:rPr lang="en-IN" sz="2400" dirty="0" err="1" smtClean="0"/>
              <a:t>fluoro</a:t>
            </a:r>
            <a:r>
              <a:rPr lang="en-IN" sz="2400" dirty="0" smtClean="0"/>
              <a:t>-</a:t>
            </a:r>
          </a:p>
          <a:p>
            <a:r>
              <a:rPr lang="en-IN" sz="2400" dirty="0" smtClean="0"/>
              <a:t>    -                          </a:t>
            </a:r>
            <a:r>
              <a:rPr lang="en-IN" sz="2400" dirty="0" err="1" smtClean="0"/>
              <a:t>Cl</a:t>
            </a:r>
            <a:r>
              <a:rPr lang="en-IN" sz="2400" dirty="0" smtClean="0"/>
              <a:t> </a:t>
            </a:r>
            <a:r>
              <a:rPr lang="en-IN" sz="2400" dirty="0"/>
              <a:t>— </a:t>
            </a:r>
            <a:r>
              <a:rPr lang="en-IN" sz="2400" dirty="0" smtClean="0"/>
              <a:t>                  </a:t>
            </a:r>
            <a:r>
              <a:rPr lang="en-IN" sz="2400" dirty="0" err="1" smtClean="0"/>
              <a:t>chloro</a:t>
            </a:r>
            <a:r>
              <a:rPr lang="en-IN" sz="2400" dirty="0" smtClean="0"/>
              <a:t>-</a:t>
            </a:r>
          </a:p>
          <a:p>
            <a:r>
              <a:rPr lang="en-IN" sz="2400" dirty="0" smtClean="0"/>
              <a:t>    -                          Br </a:t>
            </a:r>
            <a:r>
              <a:rPr lang="en-IN" sz="2400" dirty="0"/>
              <a:t>— </a:t>
            </a:r>
            <a:r>
              <a:rPr lang="en-IN" sz="2400" dirty="0" smtClean="0"/>
              <a:t>                   </a:t>
            </a:r>
            <a:r>
              <a:rPr lang="en-IN" sz="2400" dirty="0" err="1" smtClean="0"/>
              <a:t>bromo</a:t>
            </a:r>
            <a:r>
              <a:rPr lang="en-IN" sz="2400" dirty="0" smtClean="0"/>
              <a:t>-</a:t>
            </a:r>
          </a:p>
          <a:p>
            <a:r>
              <a:rPr lang="en-IN" sz="2400" dirty="0" smtClean="0"/>
              <a:t>    -                          I —                      </a:t>
            </a:r>
            <a:r>
              <a:rPr lang="en-IN" sz="2400" dirty="0" err="1" smtClean="0"/>
              <a:t>iodo</a:t>
            </a:r>
            <a:r>
              <a:rPr lang="en-IN" sz="2400" dirty="0" smtClean="0"/>
              <a:t>- </a:t>
            </a:r>
            <a:endParaRPr lang="en-IN" sz="2400" dirty="0"/>
          </a:p>
        </p:txBody>
      </p:sp>
      <p:sp>
        <p:nvSpPr>
          <p:cNvPr id="3" name="Title 2"/>
          <p:cNvSpPr>
            <a:spLocks noGrp="1"/>
          </p:cNvSpPr>
          <p:nvPr>
            <p:ph type="title"/>
          </p:nvPr>
        </p:nvSpPr>
        <p:spPr/>
        <p:txBody>
          <a:bodyPr>
            <a:normAutofit/>
          </a:bodyPr>
          <a:lstStyle/>
          <a:p>
            <a:r>
              <a:rPr lang="en-US" sz="2800" dirty="0" smtClean="0"/>
              <a:t>   Substituents </a:t>
            </a:r>
            <a:r>
              <a:rPr lang="en-US" sz="2800" dirty="0"/>
              <a:t>Indicated by Prefix Only</a:t>
            </a:r>
            <a:r>
              <a:rPr lang="en-IN" sz="4400" dirty="0"/>
              <a:t/>
            </a:r>
            <a:br>
              <a:rPr lang="en-IN" sz="4400" dirty="0"/>
            </a:br>
            <a:endParaRPr lang="en-IN" dirty="0"/>
          </a:p>
        </p:txBody>
      </p:sp>
    </p:spTree>
    <p:extLst>
      <p:ext uri="{BB962C8B-B14F-4D97-AF65-F5344CB8AC3E}">
        <p14:creationId xmlns:p14="http://schemas.microsoft.com/office/powerpoint/2010/main" val="2730562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297362"/>
          </a:xfrm>
        </p:spPr>
        <p:txBody>
          <a:bodyPr>
            <a:normAutofit/>
          </a:bodyPr>
          <a:lstStyle/>
          <a:p>
            <a:pPr algn="ctr"/>
            <a:r>
              <a:rPr lang="en-IN" sz="6600" dirty="0" smtClean="0"/>
              <a:t>THANK YOU</a:t>
            </a:r>
            <a:endParaRPr lang="en-IN" sz="6600" dirty="0"/>
          </a:p>
        </p:txBody>
      </p:sp>
    </p:spTree>
    <p:extLst>
      <p:ext uri="{BB962C8B-B14F-4D97-AF65-F5344CB8AC3E}">
        <p14:creationId xmlns:p14="http://schemas.microsoft.com/office/powerpoint/2010/main" val="5581707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191</TotalTime>
  <Words>365</Words>
  <Application>Microsoft Office PowerPoint</Application>
  <PresentationFormat>On-screen Show (4:3)</PresentationFormat>
  <Paragraphs>46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ARTS SCIENCE AND COMMERCE COLLEGE MOKHADA</vt:lpstr>
      <vt:lpstr>Purpose of IUPAC System</vt:lpstr>
      <vt:lpstr>Introduction</vt:lpstr>
      <vt:lpstr>General Structure of Nomenclature</vt:lpstr>
      <vt:lpstr>STEPS OF NOMENCLATURE</vt:lpstr>
      <vt:lpstr>Nomenclature of Molecules Containing Substituents and Functional Groups</vt:lpstr>
      <vt:lpstr>Functional Groups Indicated By Suffix Only</vt:lpstr>
      <vt:lpstr>   Substituents Indicated by Prefix Only </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27</cp:revision>
  <dcterms:created xsi:type="dcterms:W3CDTF">2006-08-16T00:00:00Z</dcterms:created>
  <dcterms:modified xsi:type="dcterms:W3CDTF">2022-10-31T07:05:59Z</dcterms:modified>
</cp:coreProperties>
</file>